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70" r:id="rId4"/>
    <p:sldId id="262" r:id="rId5"/>
    <p:sldId id="263" r:id="rId6"/>
    <p:sldId id="260" r:id="rId7"/>
    <p:sldId id="271" r:id="rId8"/>
    <p:sldId id="267" r:id="rId9"/>
    <p:sldId id="258" r:id="rId10"/>
    <p:sldId id="269" r:id="rId11"/>
    <p:sldId id="261" r:id="rId12"/>
    <p:sldId id="259" r:id="rId13"/>
    <p:sldId id="272" r:id="rId14"/>
    <p:sldId id="266" r:id="rId15"/>
    <p:sldId id="268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FC"/>
    <a:srgbClr val="7A5648"/>
    <a:srgbClr val="FA90A2"/>
    <a:srgbClr val="E4859A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529DC1-7A77-41CC-B0D0-51892B52E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50F5B90-6A07-4D15-83EE-2AC23EE51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5518B0-082F-49A8-B6A4-7E305D743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C50B-8120-4581-A190-93651CD93D65}" type="datetimeFigureOut">
              <a:rPr lang="pt-BR" smtClean="0"/>
              <a:t>16/01/2019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2D77022-5E96-444F-A962-DCDF53524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474BDA-30F2-4FFD-B87C-329C153F5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6042-52F8-4162-9FF2-546C8044BA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6278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CFA4D7-A998-4471-9F7C-96B34F451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C4B7B83-7DB3-476E-AA88-EFD51FDC1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E683DD0-D9B9-49F8-B59B-9CC19E94F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C50B-8120-4581-A190-93651CD93D65}" type="datetimeFigureOut">
              <a:rPr lang="pt-BR" smtClean="0"/>
              <a:t>16/01/2019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A2293F-DF50-4A1D-A571-E81E856EC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43765A-6935-45B9-AFB5-E227A8859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6042-52F8-4162-9FF2-546C8044BA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97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7E17EFB-113A-49D3-99E8-C1B2B2D5A5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8F7A305-E505-42C5-B05B-B7E9A1563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DF2681D-E30D-47DE-82BB-94014DA79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C50B-8120-4581-A190-93651CD93D65}" type="datetimeFigureOut">
              <a:rPr lang="pt-BR" smtClean="0"/>
              <a:t>16/01/2019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6C75A5-FDCC-46D2-9785-F37EB5C7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CEE303-A0BF-4E7F-8C2D-4091472FC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6042-52F8-4162-9FF2-546C8044BA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6274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34F131-5D54-4D72-BE37-9CFE21ED3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190DF3-A123-4F88-A1A1-682A3AE02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C7425A-BEEF-43B9-A3C7-977B25858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C50B-8120-4581-A190-93651CD93D65}" type="datetimeFigureOut">
              <a:rPr lang="pt-BR" smtClean="0"/>
              <a:t>16/01/2019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1D73DB-582A-4C6B-9EBE-BBB373A13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948B7E-D1AB-48D7-893E-5E16370E5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6042-52F8-4162-9FF2-546C8044BA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1727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7706C9-6306-42E0-BD52-37E3CA4DF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EDE9218-963E-43DB-B7A9-F447E0822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47442B-C334-42C0-8EB5-AA2A3A32B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C50B-8120-4581-A190-93651CD93D65}" type="datetimeFigureOut">
              <a:rPr lang="pt-BR" smtClean="0"/>
              <a:t>16/01/2019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851D04-3349-459A-B8A1-D95DFC52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9A93188-51A2-46A7-BE2E-40AF36B2B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6042-52F8-4162-9FF2-546C8044BA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2701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77198E-00FD-4E86-968C-A60907030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2070C89-5DD0-43F9-A7BD-4D6F8D3FD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3EA3CFC-B020-4AA7-8463-DD20AE442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E70D0CC-43EE-495F-AA20-1412E711E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C50B-8120-4581-A190-93651CD93D65}" type="datetimeFigureOut">
              <a:rPr lang="pt-BR" smtClean="0"/>
              <a:t>16/01/2019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D2C1ACA-CC73-408C-A5C8-0CD2D61A0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F3D0FF3-C0E6-4BB6-AE60-EB34C6D92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6042-52F8-4162-9FF2-546C8044BA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802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8A0728-F6CE-4C4A-AD09-791EC9EF1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0D131E8-5A18-484B-8427-A6069BBE0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63620BB-7691-4B4C-92E8-8CE4EE788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AEFB6C7-34F1-4940-AEB5-2FBEE732A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FD3702A-47AA-4BA0-A984-FB4A12D76E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E738223-59FF-46B2-B9F6-C3EFA8124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C50B-8120-4581-A190-93651CD93D65}" type="datetimeFigureOut">
              <a:rPr lang="pt-BR" smtClean="0"/>
              <a:t>16/01/2019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0A577E3-0BA8-4D40-BD13-CC4E0F0E1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91E8D61-A615-4705-9842-D8E696889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6042-52F8-4162-9FF2-546C8044BA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740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3A6734-79EA-460D-B9A2-B4B841D41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1D7F190-DE79-49DD-A6AA-5DB35C79B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C50B-8120-4581-A190-93651CD93D65}" type="datetimeFigureOut">
              <a:rPr lang="pt-BR" smtClean="0"/>
              <a:t>16/01/2019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C9CF8DE-5FD4-40F0-9F1A-97767CC46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EACFDBC-70ED-42BD-A379-76C37CBC7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6042-52F8-4162-9FF2-546C8044BA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8623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6D83AD2-FAE7-4584-A690-ED7BC3D56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C50B-8120-4581-A190-93651CD93D65}" type="datetimeFigureOut">
              <a:rPr lang="pt-BR" smtClean="0"/>
              <a:t>16/01/2019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353EEC3-0B88-4388-90F4-15D83A4B4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C71BFE6-0C93-4F24-B470-52127FB65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6042-52F8-4162-9FF2-546C8044BA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278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359C9E-4126-4274-B914-C00F8D3F4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9F8ACC-3D95-4C37-8901-0F4E0047D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D2FF673-0095-4745-B9F8-E36E8D736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93D158A-6F0E-48AA-BAB0-FFD050F4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C50B-8120-4581-A190-93651CD93D65}" type="datetimeFigureOut">
              <a:rPr lang="pt-BR" smtClean="0"/>
              <a:t>16/01/2019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F0DA811-25DB-4606-BA02-02AA6194B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20EF42-F4EB-44FD-99A0-80109DC4E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6042-52F8-4162-9FF2-546C8044BA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9020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BFE1D8-0760-430F-BBB1-8BF4B507D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33E4C9F-742B-474D-867E-BC108D7DBE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18E9044-1EBC-4C15-929E-D9C0BE5DD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6F5F686-3D9F-4E9D-8013-3415F67D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C50B-8120-4581-A190-93651CD93D65}" type="datetimeFigureOut">
              <a:rPr lang="pt-BR" smtClean="0"/>
              <a:t>16/01/2019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15931FF-D786-42ED-8C41-754BCF31D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6C14D61-4914-4F92-A145-8B17F2A22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6042-52F8-4162-9FF2-546C8044BA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82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843E11E-4879-4842-A9C7-C7D602906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AD421DF-A3BD-490D-930D-C31FF98D6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C5EAC0E-7ACF-46D0-A2F1-DAA977F2AA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CC50B-8120-4581-A190-93651CD93D65}" type="datetimeFigureOut">
              <a:rPr lang="pt-BR" smtClean="0"/>
              <a:t>16/01/2019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33B213-C908-4588-A736-207FB5653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D3D59FC-6A15-4062-BD79-4CB14AB10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F6042-52F8-4162-9FF2-546C8044BA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44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6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Uma imagem contendo pessoa, em pé, parede, grupo&#10;&#10;Descrição gerada automaticamente">
            <a:extLst>
              <a:ext uri="{FF2B5EF4-FFF2-40B4-BE49-F238E27FC236}">
                <a16:creationId xmlns:a16="http://schemas.microsoft.com/office/drawing/2014/main" id="{D6241B6E-DBBD-4CCF-B2AB-C5DC26FAD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28" b="6122"/>
          <a:stretch/>
        </p:blipFill>
        <p:spPr>
          <a:xfrm>
            <a:off x="20" y="-167147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DB60BE5-4EB7-4B90-B70C-ECA760DB29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7349" y="1200152"/>
            <a:ext cx="6897171" cy="4457696"/>
          </a:xfrm>
        </p:spPr>
        <p:txBody>
          <a:bodyPr anchor="ctr">
            <a:normAutofit/>
          </a:bodyPr>
          <a:lstStyle/>
          <a:p>
            <a:pPr algn="l"/>
            <a:r>
              <a:rPr lang="pt-BR" sz="8000">
                <a:solidFill>
                  <a:srgbClr val="FFFFFF"/>
                </a:solidFill>
              </a:rPr>
              <a:t>Vem pra Mocidade Espírita!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A08DA5-6920-4C59-B73F-ED3F92634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963" y="1200152"/>
            <a:ext cx="2816535" cy="4457696"/>
          </a:xfrm>
        </p:spPr>
        <p:txBody>
          <a:bodyPr anchor="ctr">
            <a:normAutofit/>
          </a:bodyPr>
          <a:lstStyle/>
          <a:p>
            <a:pPr algn="r"/>
            <a:r>
              <a:rPr lang="pt-BR" sz="2800">
                <a:solidFill>
                  <a:srgbClr val="FFFFFF"/>
                </a:solidFill>
              </a:rPr>
              <a:t>Semana da Evangelização Espírita Infanto-Juvenil </a:t>
            </a:r>
          </a:p>
        </p:txBody>
      </p: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624D17C8-E9C2-48A4-AA36-D7048A6C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286000"/>
            <a:ext cx="0" cy="2286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840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A9E86A-9082-4C63-B8B3-4D7FEC50A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578498"/>
            <a:ext cx="6586489" cy="564532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200" dirty="0"/>
              <a:t>Há pais espíritas que, erroneamente, têm deixado, em nome da liberdade e do livre-arbítrio, que os filhos avancem na idade cronológica para então escolherem este ou aquele caminho religioso que lhes complementem a conquista educativa no mundo. Tal medida tem gerado sofrimento e desespero, luto e mágoa, </a:t>
            </a:r>
            <a:r>
              <a:rPr lang="pt-BR" sz="2200" dirty="0" err="1"/>
              <a:t>inconformação</a:t>
            </a:r>
            <a:r>
              <a:rPr lang="pt-BR" sz="2200" dirty="0"/>
              <a:t> e dor. Porque, uma vez perdido o ensejo educativo na idade propícia à sementeira evangélica, os corações se mostram endurecidos, qual terra ressequida, árida, rebelde ao bom plantio, desperdiçando-se valioso período de ajuda e orientação. É então que somente a dor, a duros golpes </a:t>
            </a:r>
            <a:r>
              <a:rPr lang="pt-BR" sz="2200" dirty="0" err="1"/>
              <a:t>provacionais</a:t>
            </a:r>
            <a:r>
              <a:rPr lang="pt-BR" sz="2200" dirty="0"/>
              <a:t>, poderá despertar para refazer e construir.</a:t>
            </a:r>
          </a:p>
          <a:p>
            <a:pPr marL="0" indent="0" algn="just">
              <a:buNone/>
            </a:pPr>
            <a:endParaRPr lang="pt-BR" sz="2200" dirty="0"/>
          </a:p>
          <a:p>
            <a:pPr marL="0" indent="0" algn="r">
              <a:buNone/>
            </a:pPr>
            <a:r>
              <a:rPr lang="pt-BR" sz="1800" dirty="0"/>
              <a:t>(Bezerra de Menezes, A Evangelização Espírita da Infância e da Juventude na opinião dos Espíritos)</a:t>
            </a:r>
          </a:p>
          <a:p>
            <a:pPr marL="0" indent="0" algn="just">
              <a:buNone/>
            </a:pPr>
            <a:endParaRPr lang="pt-BR" sz="2200" dirty="0"/>
          </a:p>
        </p:txBody>
      </p:sp>
      <p:pic>
        <p:nvPicPr>
          <p:cNvPr id="6" name="Imagem 5" descr="Uma imagem contendo céu, ao ar livre, montanha, colina&#10;&#10;Descrição gerada automaticamente">
            <a:extLst>
              <a:ext uri="{FF2B5EF4-FFF2-40B4-BE49-F238E27FC236}">
                <a16:creationId xmlns:a16="http://schemas.microsoft.com/office/drawing/2014/main" id="{D57A47DA-E8C3-4CFE-9820-8CF54FB214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1" r="26809" b="-1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36534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680AF9-53CC-414C-A75A-C0F3BABF4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1026368"/>
            <a:ext cx="6586489" cy="51974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200" dirty="0"/>
              <a:t>É preciso cuidemos, portanto, da criança e do jovem, plantas em processo de crescimento, ainda amoldáveis e direcionáveis para o bem maior.</a:t>
            </a:r>
          </a:p>
          <a:p>
            <a:pPr marL="0" indent="0" algn="just">
              <a:buNone/>
            </a:pP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jovem, ainda é possível corrigir e compensar falhas e deficiências na infância, mas no adulto a tarefa de remodelação é normalmente muito mais difícil.</a:t>
            </a:r>
          </a:p>
          <a:p>
            <a:pPr marL="0" indent="0" algn="just">
              <a:buNone/>
            </a:pPr>
            <a:r>
              <a:rPr lang="pt-BR" sz="2200" dirty="0"/>
              <a:t>Ademais, a infância possui insuspeitados patrimônios de percepção e de passividade, que facilitam enormemente a missão do educador, do mesmo modo que o entusiasmo e a impulsividade dos jovens representam potenciais positivos para o adestramento de capacidades realizadoras, em regime de cessão total. </a:t>
            </a:r>
          </a:p>
          <a:p>
            <a:pPr marL="0" indent="0" algn="just">
              <a:buNone/>
            </a:pPr>
            <a:endParaRPr lang="pt-BR" sz="2200" dirty="0"/>
          </a:p>
          <a:p>
            <a:pPr marL="0" indent="0" algn="r">
              <a:buNone/>
            </a:pPr>
            <a:r>
              <a:rPr lang="pt-BR" sz="1800" dirty="0"/>
              <a:t>(Leopoldo Machado, Correio entre dois mundos.)</a:t>
            </a:r>
          </a:p>
          <a:p>
            <a:pPr marL="0" indent="0" algn="just">
              <a:buNone/>
            </a:pPr>
            <a:endParaRPr lang="pt-BR" sz="2200" dirty="0"/>
          </a:p>
        </p:txBody>
      </p:sp>
      <p:pic>
        <p:nvPicPr>
          <p:cNvPr id="4" name="Imagem 3" descr="Uma imagem contendo edifício, ao ar livre, pessoa, chão&#10;&#10;Descrição gerada automaticamente">
            <a:extLst>
              <a:ext uri="{FF2B5EF4-FFF2-40B4-BE49-F238E27FC236}">
                <a16:creationId xmlns:a16="http://schemas.microsoft.com/office/drawing/2014/main" id="{7AD090D7-5FC7-439F-AFE0-310110FA8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78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95178D-2E4A-45E6-A689-06838EE57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236173"/>
            <a:ext cx="5127031" cy="1676603"/>
          </a:xfrm>
        </p:spPr>
        <p:txBody>
          <a:bodyPr>
            <a:normAutofit/>
          </a:bodyPr>
          <a:lstStyle/>
          <a:p>
            <a:r>
              <a:rPr lang="pt-BR" dirty="0"/>
              <a:t>A Mocidade Espírita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D680C1-ABF8-46D6-8F18-CFF316FFE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1912776"/>
            <a:ext cx="5127029" cy="431104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200" dirty="0"/>
              <a:t>A Mocidade é o Núcleo de Trabalho do Instituto do Jovem que irá atender, acompanhar e direcionar o jovem a partir dos 12 anos. Propõe em seu trabalho, 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cursos, atividades práticas, oficinas de arte e recreação, atividades de reforma íntima e alegria cristã </a:t>
            </a:r>
            <a:r>
              <a:rPr lang="pt-BR" sz="2200" dirty="0"/>
              <a:t>que visam enriquecer o patrimônio espiritual do jovem (...) onde formará amigos e companheiros para a sua jornada terrestre. </a:t>
            </a:r>
          </a:p>
          <a:p>
            <a:pPr marL="0" indent="0" algn="just">
              <a:buNone/>
            </a:pPr>
            <a:endParaRPr lang="pt-BR" sz="2200" dirty="0"/>
          </a:p>
          <a:p>
            <a:pPr marL="0" indent="0" algn="r">
              <a:buNone/>
            </a:pPr>
            <a:r>
              <a:rPr lang="pt-BR" sz="1800" dirty="0"/>
              <a:t>(Mocidade: o sorriso do centro espírita, p.152).</a:t>
            </a:r>
            <a:endParaRPr lang="pt-BR" sz="2200" dirty="0"/>
          </a:p>
          <a:p>
            <a:pPr marL="0" indent="0" algn="just">
              <a:buNone/>
            </a:pPr>
            <a:endParaRPr lang="pt-BR" sz="2200" dirty="0"/>
          </a:p>
          <a:p>
            <a:pPr marL="0" indent="0" algn="just">
              <a:buNone/>
            </a:pPr>
            <a:endParaRPr lang="pt-BR" sz="2200" dirty="0"/>
          </a:p>
        </p:txBody>
      </p:sp>
      <p:pic>
        <p:nvPicPr>
          <p:cNvPr id="9" name="Imagem 8" descr="Uma imagem contendo pessoa, chão, ao ar livre, homem&#10;&#10;Descrição gerada automaticamente">
            <a:extLst>
              <a:ext uri="{FF2B5EF4-FFF2-40B4-BE49-F238E27FC236}">
                <a16:creationId xmlns:a16="http://schemas.microsoft.com/office/drawing/2014/main" id="{4F367D5D-3D53-4771-9E44-97E2C5F258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9" r="32255" b="-1"/>
          <a:stretch/>
        </p:blipFill>
        <p:spPr>
          <a:xfrm>
            <a:off x="6090612" y="10"/>
            <a:ext cx="6101387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07072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D680C1-ABF8-46D6-8F18-CFF316FFE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1371600"/>
            <a:ext cx="5127029" cy="485221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200" dirty="0"/>
              <a:t>A Mocidade Espírita pode proporcionar momentos importantes de integração e 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mobilização do adolescente e do jovem na vida social</a:t>
            </a:r>
            <a:r>
              <a:rPr lang="pt-BR" sz="2200" dirty="0"/>
              <a:t>, através de confraternizações saudáveis em torno da amizade e da caridade. E também em prol de causas sociais, tais como: Visitas assistenciais (orfanatos, asilos, hospitais, casas de recuperação de dependentes químicos, etc.), Posto de Assistência, Campanha de Fraternidade </a:t>
            </a:r>
            <a:r>
              <a:rPr lang="pt-BR" sz="2200" dirty="0" err="1"/>
              <a:t>Auta</a:t>
            </a:r>
            <a:r>
              <a:rPr lang="pt-BR" sz="2200" dirty="0"/>
              <a:t> de Souza, Campanhas educativas e etc. </a:t>
            </a:r>
          </a:p>
          <a:p>
            <a:pPr marL="0" indent="0" algn="just">
              <a:buNone/>
            </a:pPr>
            <a:endParaRPr lang="pt-BR" sz="2200" dirty="0"/>
          </a:p>
          <a:p>
            <a:pPr marL="0" indent="0" algn="r">
              <a:buNone/>
            </a:pPr>
            <a:r>
              <a:rPr lang="pt-BR" sz="1800" dirty="0"/>
              <a:t>(Adolescência. Um desafio para pais e educadores, p. 107).</a:t>
            </a:r>
          </a:p>
          <a:p>
            <a:pPr algn="just"/>
            <a:endParaRPr lang="pt-BR" sz="2200" dirty="0"/>
          </a:p>
          <a:p>
            <a:pPr marL="0" indent="0" algn="just">
              <a:buNone/>
            </a:pPr>
            <a:endParaRPr lang="pt-BR" sz="2200" dirty="0"/>
          </a:p>
          <a:p>
            <a:pPr marL="0" indent="0" algn="just">
              <a:buNone/>
            </a:pPr>
            <a:endParaRPr lang="pt-BR" sz="2200" dirty="0"/>
          </a:p>
        </p:txBody>
      </p:sp>
      <p:pic>
        <p:nvPicPr>
          <p:cNvPr id="9" name="Imagem 8" descr="Uma imagem contendo pessoa, chão, ao ar livre, homem&#10;&#10;Descrição gerada automaticamente">
            <a:extLst>
              <a:ext uri="{FF2B5EF4-FFF2-40B4-BE49-F238E27FC236}">
                <a16:creationId xmlns:a16="http://schemas.microsoft.com/office/drawing/2014/main" id="{4F367D5D-3D53-4771-9E44-97E2C5F258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9" r="32255" b="-1"/>
          <a:stretch/>
        </p:blipFill>
        <p:spPr>
          <a:xfrm>
            <a:off x="6090612" y="10"/>
            <a:ext cx="6101387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5529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céu, ao ar livre&#10;&#10;Descrição gerada automaticamente">
            <a:extLst>
              <a:ext uri="{FF2B5EF4-FFF2-40B4-BE49-F238E27FC236}">
                <a16:creationId xmlns:a16="http://schemas.microsoft.com/office/drawing/2014/main" id="{E2A52E7B-B692-47EF-8257-158AFF747F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9091" b="51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Rectangle 20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6C4C752-2DD6-4B28-9070-DC9622E97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313691"/>
            <a:ext cx="5221266" cy="1344975"/>
          </a:xfrm>
        </p:spPr>
        <p:txBody>
          <a:bodyPr>
            <a:normAutofit/>
          </a:bodyPr>
          <a:lstStyle/>
          <a:p>
            <a:r>
              <a:rPr lang="pt-BR" sz="4000" dirty="0"/>
              <a:t>O jovem e o futuro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C7424E-6E4A-4C50-B55C-5F2E25115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1464906"/>
            <a:ext cx="5235490" cy="442986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000" dirty="0"/>
              <a:t>“Estará em suas mãos poderosas e dignas a construção do novo milênio que vai abrir-se nos horizontes da Terra.</a:t>
            </a:r>
          </a:p>
          <a:p>
            <a:pPr marL="0" indent="0" algn="just">
              <a:buNone/>
            </a:pPr>
            <a:r>
              <a:rPr lang="pt-BR" sz="2000" dirty="0"/>
              <a:t>É a vocês que cumprirá extirpar deste planeta as raízes do crime, exorcizar os fantasmas da guerra e do racismo, libertar as religiões das amarras dogmáticas, eliminar os bolsões aviltantes da miséria, extinguir a corrupção dos costumes, enobrecer a política e dignificar o direito.</a:t>
            </a:r>
          </a:p>
          <a:p>
            <a:pPr marL="0" indent="0" algn="just">
              <a:buNone/>
            </a:pPr>
            <a:r>
              <a:rPr lang="pt-BR" sz="2000" dirty="0"/>
              <a:t>Se o Cristo Planetário enviou vocês a este plano da vida, renovando-lhes as possibilidades nesta hora decisiva dos destinos humanos, é porque acredita na sua coragem e no seu idealismo, na sua energia e na sua fé.” </a:t>
            </a:r>
          </a:p>
          <a:p>
            <a:pPr marL="0" indent="0" algn="r">
              <a:buNone/>
            </a:pPr>
            <a:r>
              <a:rPr lang="pt-BR" sz="1800" dirty="0"/>
              <a:t>(Áureo, Amar e Servir, 2. ed., p.98)</a:t>
            </a:r>
          </a:p>
          <a:p>
            <a:pPr algn="just"/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773579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9967AC45-5B33-4460-8737-6D5E10B20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117" y="3164309"/>
            <a:ext cx="5728997" cy="2023511"/>
          </a:xfrm>
          <a:solidFill>
            <a:srgbClr val="FCFCFC"/>
          </a:solidFill>
        </p:spPr>
        <p:txBody>
          <a:bodyPr>
            <a:normAutofit/>
          </a:bodyPr>
          <a:lstStyle/>
          <a:p>
            <a:pPr algn="ctr"/>
            <a:r>
              <a:rPr lang="pt-B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Vem pra Mocidade!</a:t>
            </a:r>
          </a:p>
        </p:txBody>
      </p:sp>
    </p:spTree>
    <p:extLst>
      <p:ext uri="{BB962C8B-B14F-4D97-AF65-F5344CB8AC3E}">
        <p14:creationId xmlns:p14="http://schemas.microsoft.com/office/powerpoint/2010/main" val="2933499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essoa, ao ar livre, mulher, jovem&#10;&#10;Descrição gerada automaticamente">
            <a:extLst>
              <a:ext uri="{FF2B5EF4-FFF2-40B4-BE49-F238E27FC236}">
                <a16:creationId xmlns:a16="http://schemas.microsoft.com/office/drawing/2014/main" id="{4C1603C7-7F20-478D-859A-A9B9E69B2E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9979D6-7564-4E21-BE1A-B38AE97D0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/>
              <a:t>Que palavras você utilizaria para definir  </a:t>
            </a:r>
            <a:r>
              <a:rPr lang="en-US" sz="37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juventude</a:t>
            </a:r>
            <a:r>
              <a:rPr lang="en-US" sz="3700"/>
              <a:t>?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321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planta, girassol, flor&#10;&#10;Descrição gerada automaticamente">
            <a:extLst>
              <a:ext uri="{FF2B5EF4-FFF2-40B4-BE49-F238E27FC236}">
                <a16:creationId xmlns:a16="http://schemas.microsoft.com/office/drawing/2014/main" id="{92F347A5-3BAB-4815-AB3D-375D2C0E0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2" r="9091" b="160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9" name="Rectangle 24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50CE5B-3316-4429-B738-A7A9C2CD0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1604865"/>
            <a:ext cx="6620505" cy="42899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400" dirty="0"/>
              <a:t>“A Juventude é uma flor, no jardim de Deus, com sensibilidades que ainda desconhecemos. </a:t>
            </a: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 é capaz de fazer coisas extraordinárias, quando bem orientada</a:t>
            </a:r>
            <a:r>
              <a:rPr lang="pt-BR" sz="2400" dirty="0"/>
              <a:t>, na luz do entendimento cristão, para que adestre a sua vontade nas direções que o entendimento elevado lhe indicar e não perca oportunidades.” </a:t>
            </a:r>
          </a:p>
          <a:p>
            <a:pPr marL="0" indent="0" algn="ctr">
              <a:buNone/>
            </a:pPr>
            <a:endParaRPr lang="pt-BR" sz="2400" dirty="0"/>
          </a:p>
          <a:p>
            <a:pPr marL="0" indent="0" algn="r">
              <a:buNone/>
            </a:pPr>
            <a:r>
              <a:rPr lang="pt-BR" sz="1800" dirty="0"/>
              <a:t>(Scheilla, Chão de Rosas, 4. ed., p. 35).</a:t>
            </a:r>
          </a:p>
        </p:txBody>
      </p:sp>
    </p:spTree>
    <p:extLst>
      <p:ext uri="{BB962C8B-B14F-4D97-AF65-F5344CB8AC3E}">
        <p14:creationId xmlns:p14="http://schemas.microsoft.com/office/powerpoint/2010/main" val="950198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D92DF-31A7-43C1-AE13-D0F4F603B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r>
              <a:rPr lang="pt-BR" dirty="0"/>
              <a:t>Questões que atormentam o jovem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1DDA506-540D-4FD0-9D46-14D436A0B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ü"/>
            </a:pPr>
            <a:r>
              <a:rPr lang="pt-BR" sz="2400" dirty="0"/>
              <a:t>Onde eu me situo no mundo?</a:t>
            </a:r>
          </a:p>
          <a:p>
            <a:pPr>
              <a:lnSpc>
                <a:spcPct val="100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ü"/>
            </a:pPr>
            <a:r>
              <a:rPr lang="pt-BR" sz="2400" dirty="0"/>
              <a:t>O que esse mundo é de fato?</a:t>
            </a:r>
          </a:p>
          <a:p>
            <a:pPr>
              <a:lnSpc>
                <a:spcPct val="100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ü"/>
            </a:pPr>
            <a:r>
              <a:rPr lang="pt-BR" sz="2400" dirty="0"/>
              <a:t>Que forças atuam na sociedade?</a:t>
            </a:r>
          </a:p>
          <a:p>
            <a:pPr>
              <a:lnSpc>
                <a:spcPct val="100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ü"/>
            </a:pPr>
            <a:r>
              <a:rPr lang="pt-BR" sz="2400" dirty="0"/>
              <a:t>Qual é o significado da minha vida dentro desta coletividade?</a:t>
            </a:r>
          </a:p>
          <a:p>
            <a:pPr>
              <a:lnSpc>
                <a:spcPct val="100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ü"/>
            </a:pPr>
            <a:r>
              <a:rPr lang="pt-BR" sz="2400" dirty="0"/>
              <a:t>No que posso acreditar?</a:t>
            </a:r>
          </a:p>
          <a:p>
            <a:pPr>
              <a:lnSpc>
                <a:spcPct val="100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ü"/>
            </a:pPr>
            <a:r>
              <a:rPr lang="pt-BR" sz="2400" dirty="0"/>
              <a:t>Para que rumo devo dirigir minhas energias?</a:t>
            </a:r>
          </a:p>
        </p:txBody>
      </p:sp>
      <p:pic>
        <p:nvPicPr>
          <p:cNvPr id="5" name="Imagem 4" descr="Uma imagem contendo pessoa, homem, céu, azul&#10;&#10;Descrição gerada automaticamente">
            <a:extLst>
              <a:ext uri="{FF2B5EF4-FFF2-40B4-BE49-F238E27FC236}">
                <a16:creationId xmlns:a16="http://schemas.microsoft.com/office/drawing/2014/main" id="{3AC54561-D321-4469-83BF-273E09604C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7" r="9075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81160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2B2A58-66DB-44E8-B249-7582D6E92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071396"/>
            <a:ext cx="6586489" cy="415242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dirty="0"/>
              <a:t>A angústia de não poder solucionar essas questões internas pode levar muitos indivíduos a desequilíbrios sérios, tanto psíquicos, quanto comportamentais, incluindo aí o temível fantasma da toxicomania, o pesadelo das depressões e as crises existenciais. (...) </a:t>
            </a:r>
          </a:p>
          <a:p>
            <a:pPr marL="0" indent="0">
              <a:buNone/>
            </a:pPr>
            <a:endParaRPr lang="pt-BR" sz="2400" dirty="0"/>
          </a:p>
          <a:p>
            <a:pPr marL="0" indent="0" algn="r">
              <a:buNone/>
            </a:pPr>
            <a:r>
              <a:rPr lang="pt-BR" sz="1800" dirty="0"/>
              <a:t>(Dalva Silva Souza, Os caminhos do amor, 2. ed., p.120-121).</a:t>
            </a:r>
          </a:p>
        </p:txBody>
      </p:sp>
      <p:pic>
        <p:nvPicPr>
          <p:cNvPr id="5" name="Imagem 4" descr="Uma imagem contendo pessoa, vestuário, ao ar livre, edifício&#10;&#10;Descrição gerada automaticamente">
            <a:extLst>
              <a:ext uri="{FF2B5EF4-FFF2-40B4-BE49-F238E27FC236}">
                <a16:creationId xmlns:a16="http://schemas.microsoft.com/office/drawing/2014/main" id="{7217A17B-5697-4A16-8B06-063F1A664D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4" r="25543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67791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C96E8C-1F97-4F40-9D32-5DEFC3A1C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153407"/>
            <a:ext cx="6586491" cy="1676603"/>
          </a:xfrm>
        </p:spPr>
        <p:txBody>
          <a:bodyPr>
            <a:normAutofit/>
          </a:bodyPr>
          <a:lstStyle/>
          <a:p>
            <a:r>
              <a:rPr lang="pt-BR" dirty="0"/>
              <a:t>A necessidade da evangelização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5D2C87-E1F5-4494-B039-C02026E41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034073"/>
            <a:ext cx="6586489" cy="482392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200" dirty="0"/>
              <a:t>“À medida que a Ciência e a tecnologia ampliaram os horizontes do conhecimento humano, proporcionalmente comodidades e realizações edificantes que favorecem o desenvolvimento da vida, vêm surgindo audaciosos conceitos comportamentais que pretendem dar novo sentido à existência humana, consequentemente derrapando em abusos intoleráveis que conspiram contra o desenvolvimento moral e ético da sociedade.</a:t>
            </a:r>
          </a:p>
          <a:p>
            <a:pPr marL="0" indent="0" algn="just">
              <a:buNone/>
            </a:pPr>
            <a:r>
              <a:rPr lang="pt-BR" sz="2200" dirty="0"/>
              <a:t>Nesse sentido, as grandes vítimas da ocorrência são os </a:t>
            </a: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jovens</a:t>
            </a:r>
            <a:r>
              <a:rPr lang="pt-BR" sz="2200" dirty="0"/>
              <a:t> que, imaturos, se deixam atrair pelos disparates das sensações primárias, comprometendo a existência planetária, às vezes, de forma irreversível.</a:t>
            </a:r>
          </a:p>
          <a:p>
            <a:pPr marL="0" indent="0" algn="just">
              <a:buNone/>
            </a:pPr>
            <a:r>
              <a:rPr lang="pt-BR" sz="2200" dirty="0"/>
              <a:t>(...)</a:t>
            </a:r>
          </a:p>
        </p:txBody>
      </p:sp>
      <p:pic>
        <p:nvPicPr>
          <p:cNvPr id="7" name="Imagem 6" descr="Uma imagem contendo ao ar livre, céu, campo, árvore&#10;&#10;Descrição gerada automaticamente">
            <a:extLst>
              <a:ext uri="{FF2B5EF4-FFF2-40B4-BE49-F238E27FC236}">
                <a16:creationId xmlns:a16="http://schemas.microsoft.com/office/drawing/2014/main" id="{2F8B3DF0-E0D1-4459-BA30-FE88520C39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2" r="27788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89369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5D2C87-E1F5-4494-B039-C02026E41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149289"/>
            <a:ext cx="6586489" cy="657808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200" dirty="0"/>
              <a:t>O único antídoto, porém, ao mal que se agrava e se irradia em contágio pernicioso, é a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educação</a:t>
            </a:r>
            <a:r>
              <a:rPr lang="pt-BR" sz="2200" dirty="0"/>
              <a:t>. (...) aquela que vai além dos compêndios escolares, que reúne os valores éticos da família, da sociedade e da religião. Não porém de uma religião convencional, e sim, que possua fundamentos científicos e filosóficos existenciais estribados na moral vivida e ensinada por Jesus.” </a:t>
            </a:r>
          </a:p>
          <a:p>
            <a:pPr marL="0" indent="0" algn="r">
              <a:buNone/>
            </a:pPr>
            <a:r>
              <a:rPr lang="pt-BR" sz="1800" dirty="0"/>
              <a:t>(Joanna de </a:t>
            </a:r>
            <a:r>
              <a:rPr lang="pt-BR" sz="1800" dirty="0" err="1"/>
              <a:t>Ângelis</a:t>
            </a:r>
            <a:r>
              <a:rPr lang="pt-BR" sz="1800" dirty="0"/>
              <a:t>, Adolescência e Vida, 5 ed., p. 9-10).</a:t>
            </a:r>
          </a:p>
          <a:p>
            <a:pPr marL="0" indent="0" algn="r">
              <a:buNone/>
            </a:pPr>
            <a:endParaRPr lang="pt-BR" sz="1800" dirty="0"/>
          </a:p>
          <a:p>
            <a:pPr marL="0" indent="0" algn="just">
              <a:buNone/>
            </a:pPr>
            <a:r>
              <a:rPr lang="pt-BR" sz="2200" dirty="0"/>
              <a:t>“As gerações futuras não serão diferentes da presente, com todos os seus defeitos e prejuízos de ordem moral, se não tratarmos da educação da infância e da juventude; dessa juventude que será a sociedade de amanhã.</a:t>
            </a:r>
          </a:p>
          <a:p>
            <a:pPr marL="0" indent="0" algn="just">
              <a:buNone/>
            </a:pPr>
            <a:r>
              <a:rPr lang="pt-BR" sz="1800" dirty="0"/>
              <a:t>(...)</a:t>
            </a:r>
          </a:p>
          <a:p>
            <a:pPr marL="0" indent="0" algn="just">
              <a:buNone/>
            </a:pP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Educar</a:t>
            </a:r>
            <a:r>
              <a:rPr lang="pt-BR" sz="2200" dirty="0"/>
              <a:t> é 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salvar</a:t>
            </a:r>
            <a:r>
              <a:rPr lang="pt-BR" sz="2200" dirty="0"/>
              <a:t>, é 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remir</a:t>
            </a:r>
            <a:r>
              <a:rPr lang="pt-BR" sz="2200" dirty="0"/>
              <a:t>, é 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libertar</a:t>
            </a:r>
            <a:r>
              <a:rPr lang="pt-BR" sz="2200" dirty="0"/>
              <a:t>; é desenvolver os poderes ocultos, mergulhados nas profundezas das nossas almas.” </a:t>
            </a:r>
          </a:p>
          <a:p>
            <a:pPr marL="0" indent="0" algn="r">
              <a:buNone/>
            </a:pPr>
            <a:r>
              <a:rPr lang="pt-BR" sz="1800" dirty="0"/>
              <a:t>(Vinícius, o Mestre na educação, 4 ed., p. 149)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BC38494-C050-4ADA-A187-9F69AF59C0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1" r="16388" b="-1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98494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E4FB6-0D93-4A7B-9B87-0722A93F6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-89191"/>
            <a:ext cx="6586491" cy="1676603"/>
          </a:xfrm>
        </p:spPr>
        <p:txBody>
          <a:bodyPr>
            <a:normAutofit/>
          </a:bodyPr>
          <a:lstStyle/>
          <a:p>
            <a:r>
              <a:rPr lang="pt-BR" dirty="0"/>
              <a:t>O Espiritismo e o Jovem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8FB026-876F-4398-9AED-963729C7F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1511560"/>
            <a:ext cx="6586489" cy="471226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200" dirty="0"/>
              <a:t>“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Espiritismo oferece ao jovem um projeto ideal de vida</a:t>
            </a:r>
            <a:r>
              <a:rPr lang="pt-BR" sz="2200" dirty="0"/>
              <a:t>, explicando-lhe o objetivo real da existência na qual se encontra mergulhado, ora vivendo o corpo e, depois, fora dele, como um todo que não pode ser dissociado somente porque se apresenta em etapas diferentes. Explica-lhe que o Espírito é imortal e a viagem orgânica </a:t>
            </a:r>
            <a:r>
              <a:rPr lang="pt-BR" sz="2200" dirty="0" err="1"/>
              <a:t>constitui-lhe</a:t>
            </a:r>
            <a:r>
              <a:rPr lang="pt-BR" sz="2200" dirty="0"/>
              <a:t> recurso precioso de valorização do processo iluminativo, libertador e prazenteiro.” (Joanna de </a:t>
            </a:r>
            <a:r>
              <a:rPr lang="pt-BR" sz="2200" dirty="0" err="1"/>
              <a:t>Ângelis</a:t>
            </a:r>
            <a:r>
              <a:rPr lang="pt-BR" sz="2200" dirty="0"/>
              <a:t>, Adolescência e Vida, 5 ed., p.16, grifo nosso)</a:t>
            </a:r>
          </a:p>
          <a:p>
            <a:pPr marL="0" indent="0" algn="just">
              <a:buNone/>
            </a:pPr>
            <a:endParaRPr lang="pt-BR" sz="2200" dirty="0"/>
          </a:p>
          <a:p>
            <a:pPr marL="0" indent="0" algn="just">
              <a:buNone/>
            </a:pPr>
            <a:r>
              <a:rPr lang="pt-BR" sz="2200" dirty="0"/>
              <a:t>“O conhecimento do Espiritismo não favorece o Espírito apenas na desencarnação. 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postulados espíritas ensinam a viver melhor</a:t>
            </a:r>
            <a:r>
              <a:rPr lang="pt-BR" sz="2200" dirty="0"/>
              <a:t>, a distinguir os falsos dos verdadeiros valores, a fazer distinção entre o que é real e o que é ilusório.” (Luiz Sérgio, O que os jovens podem ensinar, p. 122).</a:t>
            </a:r>
          </a:p>
        </p:txBody>
      </p:sp>
      <p:pic>
        <p:nvPicPr>
          <p:cNvPr id="5" name="Imagem 4" descr="Uma imagem contendo chão, bússola, sentado, ao ar livre&#10;&#10;Descrição gerada automaticamente">
            <a:extLst>
              <a:ext uri="{FF2B5EF4-FFF2-40B4-BE49-F238E27FC236}">
                <a16:creationId xmlns:a16="http://schemas.microsoft.com/office/drawing/2014/main" id="{BB5321B8-29ED-4BB0-8AC3-1602DEA4F5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81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13134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258BB9-5BBC-413C-9531-3B9467105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-14555"/>
            <a:ext cx="6586491" cy="1676603"/>
          </a:xfrm>
        </p:spPr>
        <p:txBody>
          <a:bodyPr>
            <a:normAutofit/>
          </a:bodyPr>
          <a:lstStyle/>
          <a:p>
            <a:r>
              <a:rPr lang="pt-BR" dirty="0"/>
              <a:t>O papel dos pais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A9E86A-9082-4C63-B8B3-4D7FEC50A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1662047"/>
            <a:ext cx="6586489" cy="494402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200" b="1" dirty="0"/>
              <a:t>Que orientação os Amigos Espirituais dariam aos pais espíritas em relação ao encaminhamento dos filhos à Escola de Evangelização dos Centros Espíritas?</a:t>
            </a:r>
          </a:p>
          <a:p>
            <a:pPr marL="0" indent="0" algn="just">
              <a:buNone/>
            </a:pPr>
            <a:endParaRPr lang="pt-BR" sz="2200" b="1" dirty="0"/>
          </a:p>
          <a:p>
            <a:pPr marL="0" indent="0" algn="just">
              <a:buNone/>
            </a:pPr>
            <a:r>
              <a:rPr lang="pt-BR" sz="2200" dirty="0"/>
              <a:t>Conquanto seja o lar a escola por excelência onde a criatura deva receber os mais amplos favores da educação, burilando-lhe o sentimento e o caráter, não desconhecemos a imperiosidade de os pais buscarem noutras instituições sociais o justo apoio à educação da prole; e, assim, deverão encaminhar os filhos, no período oportuno, para as escolas do saber, viabilizando lhes a instrução. Entretanto, jamais deverão descuidar-se de aproximá-los dos serviços da evangelização, em cujas abençoadas atividades se propiciará a formação espiritual da criança e do jovem diante do porvir.</a:t>
            </a:r>
          </a:p>
        </p:txBody>
      </p:sp>
      <p:pic>
        <p:nvPicPr>
          <p:cNvPr id="5" name="Imagem 4" descr="Uma imagem contendo céu, ao ar livre, montanha, colina&#10;&#10;Descrição gerada automaticamente">
            <a:extLst>
              <a:ext uri="{FF2B5EF4-FFF2-40B4-BE49-F238E27FC236}">
                <a16:creationId xmlns:a16="http://schemas.microsoft.com/office/drawing/2014/main" id="{019C3157-00FF-48FC-855C-484FB3924F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1" r="26809" b="-1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327379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1305</Words>
  <Application>Microsoft Office PowerPoint</Application>
  <PresentationFormat>Widescreen</PresentationFormat>
  <Paragraphs>57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Arial</vt:lpstr>
      <vt:lpstr>Berlin Sans FB Demi</vt:lpstr>
      <vt:lpstr>Calibri</vt:lpstr>
      <vt:lpstr>Calibri Light</vt:lpstr>
      <vt:lpstr>Wingdings</vt:lpstr>
      <vt:lpstr>Tema do Office</vt:lpstr>
      <vt:lpstr>Vem pra Mocidade Espírita!</vt:lpstr>
      <vt:lpstr>Que palavras você utilizaria para definir  juventude?</vt:lpstr>
      <vt:lpstr>Apresentação do PowerPoint</vt:lpstr>
      <vt:lpstr>Questões que atormentam o jovem</vt:lpstr>
      <vt:lpstr>Apresentação do PowerPoint</vt:lpstr>
      <vt:lpstr>A necessidade da evangelização</vt:lpstr>
      <vt:lpstr>Apresentação do PowerPoint</vt:lpstr>
      <vt:lpstr>O Espiritismo e o Jovem</vt:lpstr>
      <vt:lpstr>O papel dos pais</vt:lpstr>
      <vt:lpstr>Apresentação do PowerPoint</vt:lpstr>
      <vt:lpstr>Apresentação do PowerPoint</vt:lpstr>
      <vt:lpstr>A Mocidade Espírita</vt:lpstr>
      <vt:lpstr>Apresentação do PowerPoint</vt:lpstr>
      <vt:lpstr>O jovem e o futuro</vt:lpstr>
      <vt:lpstr>Vem pra Mocidade!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Vem pra Mocidade Espírita!</dc:title>
  <dc:creator>Marina K. C.</dc:creator>
  <cp:lastModifiedBy>Marina K. C.</cp:lastModifiedBy>
  <cp:revision>4</cp:revision>
  <dcterms:created xsi:type="dcterms:W3CDTF">2019-01-16T14:40:05Z</dcterms:created>
  <dcterms:modified xsi:type="dcterms:W3CDTF">2019-01-16T18:19:09Z</dcterms:modified>
</cp:coreProperties>
</file>